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468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A3BA-540A-4EC8-98C2-833E3E801310}" type="datetimeFigureOut">
              <a:rPr lang="cs-CZ" smtClean="0"/>
              <a:pPr/>
              <a:t>04.12.2023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994074-342A-43BA-A5A2-82BF7873E2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A3BA-540A-4EC8-98C2-833E3E801310}" type="datetimeFigureOut">
              <a:rPr lang="cs-CZ" smtClean="0"/>
              <a:pPr/>
              <a:t>04.12.2023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4074-342A-43BA-A5A2-82BF7873E2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F994074-342A-43BA-A5A2-82BF7873E2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A3BA-540A-4EC8-98C2-833E3E801310}" type="datetimeFigureOut">
              <a:rPr lang="cs-CZ" smtClean="0"/>
              <a:pPr/>
              <a:t>04.12.2023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A3BA-540A-4EC8-98C2-833E3E801310}" type="datetimeFigureOut">
              <a:rPr lang="cs-CZ" smtClean="0"/>
              <a:pPr/>
              <a:t>04.12.2023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F994074-342A-43BA-A5A2-82BF7873E2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A3BA-540A-4EC8-98C2-833E3E801310}" type="datetimeFigureOut">
              <a:rPr lang="cs-CZ" smtClean="0"/>
              <a:pPr/>
              <a:t>04.12.2023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994074-342A-43BA-A5A2-82BF7873E2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85BA3BA-540A-4EC8-98C2-833E3E801310}" type="datetimeFigureOut">
              <a:rPr lang="cs-CZ" smtClean="0"/>
              <a:pPr/>
              <a:t>04.12.2023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4074-342A-43BA-A5A2-82BF7873E2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A3BA-540A-4EC8-98C2-833E3E801310}" type="datetimeFigureOut">
              <a:rPr lang="cs-CZ" smtClean="0"/>
              <a:pPr/>
              <a:t>04.12.2023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F994074-342A-43BA-A5A2-82BF7873E2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A3BA-540A-4EC8-98C2-833E3E801310}" type="datetimeFigureOut">
              <a:rPr lang="cs-CZ" smtClean="0"/>
              <a:pPr/>
              <a:t>04.12.2023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F994074-342A-43BA-A5A2-82BF7873E2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A3BA-540A-4EC8-98C2-833E3E801310}" type="datetimeFigureOut">
              <a:rPr lang="cs-CZ" smtClean="0"/>
              <a:pPr/>
              <a:t>04.12.2023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994074-342A-43BA-A5A2-82BF7873E2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994074-342A-43BA-A5A2-82BF7873E2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A3BA-540A-4EC8-98C2-833E3E801310}" type="datetimeFigureOut">
              <a:rPr lang="cs-CZ" smtClean="0"/>
              <a:pPr/>
              <a:t>04.12.2023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F994074-342A-43BA-A5A2-82BF7873E2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85BA3BA-540A-4EC8-98C2-833E3E801310}" type="datetimeFigureOut">
              <a:rPr lang="cs-CZ" smtClean="0"/>
              <a:pPr/>
              <a:t>04.12.2023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85BA3BA-540A-4EC8-98C2-833E3E801310}" type="datetimeFigureOut">
              <a:rPr lang="cs-CZ" smtClean="0"/>
              <a:pPr/>
              <a:t>04.12.2023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994074-342A-43BA-A5A2-82BF7873E2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2023/2024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Přijímací zkoušky na střední školy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Prioritizace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Priorita (pořadí) oborů vzdělání v přihlášce nemá vliv na pořadí uchazečů ve výsledkové listině školy.</a:t>
            </a:r>
          </a:p>
          <a:p>
            <a:r>
              <a:rPr lang="cs-CZ" dirty="0" smtClean="0"/>
              <a:t>Priorita má vliv na výběr školy/oboru vzdělání až v případě, kdy se uchazeč umístí "nad čarou" ve více než jedné výsledkové listině.</a:t>
            </a:r>
          </a:p>
          <a:p>
            <a:endParaRPr lang="cs-CZ" dirty="0" smtClean="0"/>
          </a:p>
          <a:p>
            <a:r>
              <a:rPr lang="cs-CZ" dirty="0" smtClean="0"/>
              <a:t>Zvolený obor a pořadí je možné měnit jen do </a:t>
            </a:r>
            <a:r>
              <a:rPr lang="cs-CZ" b="1" dirty="0" smtClean="0"/>
              <a:t>20. února 2024 formou </a:t>
            </a:r>
            <a:r>
              <a:rPr lang="cs-CZ" b="1" dirty="0" err="1" smtClean="0"/>
              <a:t>zpětvzetí</a:t>
            </a:r>
            <a:r>
              <a:rPr lang="cs-CZ" b="1" dirty="0" smtClean="0"/>
              <a:t> přihlášky </a:t>
            </a:r>
            <a:r>
              <a:rPr lang="cs-CZ" dirty="0" smtClean="0"/>
              <a:t>a podáním nové.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Nelze se odvolat z důvodu umístění pod čarou</a:t>
            </a:r>
          </a:p>
          <a:p>
            <a:r>
              <a:rPr lang="cs-CZ" dirty="0" smtClean="0"/>
              <a:t>Odvolat se lze pouze v případě narušení JPZ, nedodržení pravidel JPZ atd.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Vzdání se přijetí v 1. kole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Pokud uchazeč nechce nastoupit na školu, na kterou se dostal – vzdá se přijetí</a:t>
            </a:r>
          </a:p>
          <a:p>
            <a:r>
              <a:rPr lang="cs-CZ" dirty="0" smtClean="0"/>
              <a:t>Tímto postupuje do 2. kola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přihlášky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3 možnosti podání přihlášky – nejvýhodnější je elektronické podání</a:t>
            </a:r>
          </a:p>
          <a:p>
            <a:endParaRPr lang="cs-CZ" dirty="0" smtClean="0"/>
          </a:p>
          <a:p>
            <a:r>
              <a:rPr lang="cs-CZ" dirty="0" smtClean="0"/>
              <a:t>1. elektronicky</a:t>
            </a:r>
          </a:p>
          <a:p>
            <a:r>
              <a:rPr lang="cs-CZ" dirty="0" smtClean="0"/>
              <a:t>2. výpis ze systému</a:t>
            </a:r>
          </a:p>
          <a:p>
            <a:r>
              <a:rPr lang="cs-CZ" dirty="0" smtClean="0"/>
              <a:t>3. papírově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způsob: Elektronické přihláška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 smtClean="0"/>
              <a:t>Pokud máte elektronickou identitu (bankovní identitu = internetové bankovnictví), můžete podat přihlášku zcela jednoduše online.</a:t>
            </a:r>
          </a:p>
          <a:p>
            <a:r>
              <a:rPr lang="cs-CZ" sz="3200" dirty="0" smtClean="0"/>
              <a:t>Přihlásíte se do systému, ten je napojen na registr obyvatel, díky kterému uvidíte seznam svých dětí, ze kterých vyberete to, které chcete přihlásit. Nevyplňujete už žádné osobní údaje.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Elektronické přihláška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200" dirty="0" smtClean="0"/>
              <a:t>Vyberete si ze seznamu až 3 obory bez talentové zkoušky, do kterých chcete podat přihlášku. Vyberete je v pořadí dle priority pro přijetí. Uvidíte přehledné informace o každé škole – přehled oborů vzdělání, počet letos přijímaných uchazečů i počty přihlášek a přijatých uchazečů v  minulých letech.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Elektronické přihláška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200" dirty="0" smtClean="0"/>
              <a:t>Uvidíte přehledně dokumenty, které Vámi vybraná škola vyžaduje pro příslušný obor vzdělání doložit k přihlášce. Ty pak nahrajete jako fotky nebo </a:t>
            </a:r>
            <a:r>
              <a:rPr lang="cs-CZ" sz="3200" dirty="0" err="1" smtClean="0"/>
              <a:t>skeny</a:t>
            </a:r>
            <a:r>
              <a:rPr lang="cs-CZ" sz="3200" dirty="0" smtClean="0"/>
              <a:t>.</a:t>
            </a:r>
          </a:p>
          <a:p>
            <a:r>
              <a:rPr lang="cs-CZ" sz="3200" dirty="0" smtClean="0"/>
              <a:t>Potvrdíte odeslání, přijde Vám e-mail s potvrzením a to je vše.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Elektronické přihlášky – plusy a mínusy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+ Jednoduchý výběr ze všech škol, stačí vybrat školu (včetně oboru, zaměření a formy vzdělání) a potřebné informace nemusíte hledat jinde.</a:t>
            </a:r>
          </a:p>
          <a:p>
            <a:pPr>
              <a:buNone/>
            </a:pPr>
            <a:r>
              <a:rPr lang="cs-CZ" dirty="0" smtClean="0"/>
              <a:t>+ U každé školy/oboru vzdělání uvidíte počty přihlášek a přijatých uchazečů v minulých letech.</a:t>
            </a:r>
          </a:p>
          <a:p>
            <a:pPr>
              <a:buNone/>
            </a:pPr>
            <a:r>
              <a:rPr lang="cs-CZ" dirty="0" smtClean="0"/>
              <a:t>+ Můžete se vrátit k rozpracované přihlášce.</a:t>
            </a:r>
          </a:p>
          <a:p>
            <a:pPr>
              <a:buNone/>
            </a:pPr>
            <a:r>
              <a:rPr lang="cs-CZ" dirty="0" smtClean="0"/>
              <a:t>+ Přílohy se přikládají v kopiích, stačí si ponechat pro potřeby ověření u sebe 1 originál každé přílohy. Pozvánka ke zkouškám přijde elektronicky.</a:t>
            </a:r>
          </a:p>
          <a:p>
            <a:pPr>
              <a:buNone/>
            </a:pPr>
            <a:r>
              <a:rPr lang="cs-CZ" dirty="0" smtClean="0"/>
              <a:t>+ Po vyhodnocení uvidíte výsledky svého dítěte u testů jednotné přijímací zkoušky.</a:t>
            </a:r>
          </a:p>
          <a:p>
            <a:pPr>
              <a:buNone/>
            </a:pPr>
            <a:r>
              <a:rPr lang="cs-CZ" dirty="0" smtClean="0"/>
              <a:t>+ Ušetříte čas a peníze za podání přihlášky, popř. dalších dokumentů poštou a přebírání poštou doručených dokumentů v průběhu přijímacího řízení.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způsob: Výpis ze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Vše vyplníte online, ale bez přihlášení, proto se Vám nebudou </a:t>
            </a:r>
            <a:r>
              <a:rPr lang="cs-CZ" sz="3200" dirty="0" err="1" smtClean="0"/>
              <a:t>předvyplňovat</a:t>
            </a:r>
            <a:r>
              <a:rPr lang="cs-CZ" sz="3200" dirty="0" smtClean="0"/>
              <a:t> údaje z registru obyvatel a musíte všechny vyplnit. Nahrajete přílohy přihlášky. Ze systému vytisknete výpis přihlášky, podepíšete ho a doručíte na Vámi vybrané školy (poštou, osobně, datovou schránkou).</a:t>
            </a:r>
            <a:endParaRPr lang="cs-CZ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Výpis ze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500" dirty="0" smtClean="0"/>
              <a:t>Vstoupíte do systému bez přihlášení a vyplníte potřebné osobní údaje o sobě i svém dítěti.</a:t>
            </a:r>
          </a:p>
          <a:p>
            <a:r>
              <a:rPr lang="cs-CZ" sz="3500" dirty="0" smtClean="0"/>
              <a:t>Vyberete si ze seznamu až 3 obory bez talentové zkoušky, do kterých chcete podat přihlášku. Vyberete je v pořadí dle priority pro přijetí. Jsou zde uvedeny přehledné informace o každé škole, například počet letos přijímaných uchazečů i počty přihlášek v minulých letech.</a:t>
            </a:r>
          </a:p>
          <a:p>
            <a:endParaRPr lang="cs-CZ" sz="3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Cermat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Uvedené informace se týkají novely školského zákona, která by měla platit od </a:t>
            </a:r>
            <a:r>
              <a:rPr lang="cs-CZ" b="1" dirty="0"/>
              <a:t>1. ledna 2024. </a:t>
            </a:r>
            <a:r>
              <a:rPr lang="cs-CZ" dirty="0"/>
              <a:t>Stránky budou průběžně aktualizovány a doplňovány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Výpis ze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Uvidíte přehledně dokumenty, které Vámi vybraná škola vyžaduje doložit k přihlášce. Ty pak nahrajete jako fotky nebo </a:t>
            </a:r>
            <a:r>
              <a:rPr lang="cs-CZ" dirty="0" err="1" smtClean="0"/>
              <a:t>skeny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Potvrdíte odeslání a následně obdržíte na e-</a:t>
            </a:r>
            <a:r>
              <a:rPr lang="cs-CZ" dirty="0" err="1" smtClean="0"/>
              <a:t>mailovou</a:t>
            </a:r>
            <a:r>
              <a:rPr lang="cs-CZ" dirty="0" smtClean="0"/>
              <a:t> adresu uvedenou v kontaktních údajích e-mail s výpisem přihlášky k vytištění.</a:t>
            </a:r>
          </a:p>
          <a:p>
            <a:r>
              <a:rPr lang="cs-CZ" dirty="0" smtClean="0"/>
              <a:t>Získaný výpis vytisknete (tolikrát, na kolik škol se hlásíte), podepíšete jej a doručíte v listinné podobě do každé vybrané školy (bez příloh).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Výpis ze systému – plusy a mínusy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+ Jednoduchý výběr ze všech škol, stačí vybrat školu (včetně oboru, zaměření a formy vzdělávání) a potřebné informace nemusíte hledat jinde.</a:t>
            </a:r>
          </a:p>
          <a:p>
            <a:pPr>
              <a:buNone/>
            </a:pPr>
            <a:r>
              <a:rPr lang="cs-CZ" dirty="0" smtClean="0"/>
              <a:t>+ U každé školy/oboru vzdělání uvidíte počty přihlášek a přijatých uchazečů v minulých letech.</a:t>
            </a:r>
          </a:p>
          <a:p>
            <a:pPr>
              <a:buNone/>
            </a:pPr>
            <a:r>
              <a:rPr lang="cs-CZ" dirty="0" smtClean="0"/>
              <a:t>+ Stačí jedna kopie od každé přílohy.</a:t>
            </a:r>
          </a:p>
          <a:p>
            <a:pPr>
              <a:buNone/>
            </a:pPr>
            <a:r>
              <a:rPr lang="cs-CZ" dirty="0" smtClean="0"/>
              <a:t>-  Musíte doručit listinnou přihlášku do každé školy.</a:t>
            </a:r>
          </a:p>
          <a:p>
            <a:pPr>
              <a:buNone/>
            </a:pPr>
            <a:r>
              <a:rPr lang="cs-CZ" dirty="0" smtClean="0"/>
              <a:t>-  Pozvánka ke zkouškám Vám přijde doporučeným dopisem.</a:t>
            </a:r>
          </a:p>
          <a:p>
            <a:pPr>
              <a:buNone/>
            </a:pPr>
            <a:r>
              <a:rPr lang="cs-CZ" dirty="0" smtClean="0"/>
              <a:t>-  Neuvidíte po vyhodnocení testů výsledky svého dítěte u jednotné přijímací zkoušky.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Způsob: Papírová přihláška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sz="32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Papírová přihláška – plusy a mínusy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+ Nepotřebujete počítač ani mobilní telefon.</a:t>
            </a:r>
          </a:p>
          <a:p>
            <a:pPr>
              <a:buNone/>
            </a:pPr>
            <a:r>
              <a:rPr lang="cs-CZ" dirty="0" smtClean="0"/>
              <a:t>- Ke každé přihlášce musíte přiložit listinné kopie všech příloh.</a:t>
            </a:r>
          </a:p>
          <a:p>
            <a:pPr>
              <a:buNone/>
            </a:pPr>
            <a:r>
              <a:rPr lang="cs-CZ" dirty="0" smtClean="0"/>
              <a:t>- Musíte doručit listinnou přihlášku se všemi přílohami do každé školy.</a:t>
            </a:r>
          </a:p>
          <a:p>
            <a:pPr>
              <a:buNone/>
            </a:pPr>
            <a:r>
              <a:rPr lang="cs-CZ" dirty="0" smtClean="0"/>
              <a:t>- Musíte si dohledat přesný název a adresu každé střední školy, kód oboru a jeho přesný název i se zaměřením.</a:t>
            </a:r>
          </a:p>
          <a:p>
            <a:pPr>
              <a:buNone/>
            </a:pPr>
            <a:r>
              <a:rPr lang="cs-CZ" dirty="0" smtClean="0"/>
              <a:t>- Pozvánka ke zkouškám Vám přijde doporučeným dopisem.</a:t>
            </a:r>
          </a:p>
          <a:p>
            <a:pPr>
              <a:buNone/>
            </a:pPr>
            <a:r>
              <a:rPr lang="cs-CZ" dirty="0" smtClean="0"/>
              <a:t>- Neuvidíte po vyhodnocení testů výsledky svého dítěte u jednotné přijímací zkoušky.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Potvrzení od lékaře je jako samostatná příloha přihlášky (nepotvrzuje se tedy v přihlášce). </a:t>
            </a:r>
          </a:p>
          <a:p>
            <a:r>
              <a:rPr lang="cs-CZ" b="1" dirty="0" smtClean="0"/>
              <a:t>POZOR, na potvrzení od lékaře musí být správný kód oboru/oborů vzdělání!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kolo JPZ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Pouze pro ty, co nebyli přijati v 1. kole</a:t>
            </a:r>
          </a:p>
          <a:p>
            <a:r>
              <a:rPr lang="cs-CZ" dirty="0" smtClean="0"/>
              <a:t>Termín zahájení 2. kola</a:t>
            </a:r>
          </a:p>
          <a:p>
            <a:r>
              <a:rPr lang="cs-CZ" dirty="0" smtClean="0"/>
              <a:t>20. května 2024 - zveřejnění kompletního seznamu škol vypisujících 2. kolo přijímacího řízení bude na stránkách systému i s volnou kapacitou v jednotlivých oborech vzdělání</a:t>
            </a:r>
          </a:p>
          <a:p>
            <a:r>
              <a:rPr lang="cs-CZ" dirty="0" smtClean="0"/>
              <a:t>Termín podání přihlášek do 2. kola</a:t>
            </a:r>
          </a:p>
          <a:p>
            <a:r>
              <a:rPr lang="cs-CZ" dirty="0" smtClean="0"/>
              <a:t>do 24. května 2024 - podání přihlášek do 2. </a:t>
            </a:r>
            <a:r>
              <a:rPr lang="cs-CZ" smtClean="0"/>
              <a:t>kola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1.kolo JPZ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Termín podání přihlášek do 1. </a:t>
            </a:r>
            <a:r>
              <a:rPr lang="cs-CZ" dirty="0" smtClean="0"/>
              <a:t>kola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Do 30. listopadu 2023 - podání přihlášky do </a:t>
            </a:r>
            <a:r>
              <a:rPr lang="cs-CZ" u="sng" dirty="0"/>
              <a:t>oborů vzdělání s talentovou zkouškou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Podáváte listinné (modré) přihlášky stejně jako v minulých letech</a:t>
            </a:r>
            <a:r>
              <a:rPr lang="cs-CZ" dirty="0" smtClean="0"/>
              <a:t>.</a:t>
            </a:r>
          </a:p>
          <a:p>
            <a:pPr lvl="1">
              <a:buNone/>
            </a:pPr>
            <a:endParaRPr lang="cs-CZ" dirty="0"/>
          </a:p>
          <a:p>
            <a:r>
              <a:rPr lang="cs-CZ" dirty="0"/>
              <a:t>Od 1. února do 20. února 2024 -podání přihlášky do </a:t>
            </a:r>
            <a:r>
              <a:rPr lang="cs-CZ" u="sng" dirty="0"/>
              <a:t>maturitních i nematuritních oborů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Podáváte přihlášky nově popsanými způsoby.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kolo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Termín JPZ: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		</a:t>
            </a:r>
          </a:p>
          <a:p>
            <a:pPr>
              <a:buNone/>
            </a:pPr>
            <a:r>
              <a:rPr lang="cs-CZ" dirty="0">
                <a:solidFill>
                  <a:srgbClr val="FF0000"/>
                </a:solidFill>
              </a:rPr>
              <a:t>	</a:t>
            </a:r>
            <a:r>
              <a:rPr lang="cs-CZ" dirty="0" smtClean="0">
                <a:solidFill>
                  <a:srgbClr val="FF0000"/>
                </a:solidFill>
              </a:rPr>
              <a:t>		</a:t>
            </a:r>
            <a:r>
              <a:rPr lang="cs-CZ" sz="4000" b="1" dirty="0" smtClean="0">
                <a:solidFill>
                  <a:srgbClr val="FF0000"/>
                </a:solidFill>
              </a:rPr>
              <a:t>12.4.2024(Pá)        a    			15.4.2024(Po)</a:t>
            </a:r>
          </a:p>
          <a:p>
            <a:endParaRPr lang="cs-CZ" dirty="0" smtClean="0"/>
          </a:p>
          <a:p>
            <a:r>
              <a:rPr lang="cs-CZ" dirty="0"/>
              <a:t>N</a:t>
            </a:r>
            <a:r>
              <a:rPr lang="cs-CZ" dirty="0" smtClean="0"/>
              <a:t>áhradní </a:t>
            </a:r>
            <a:r>
              <a:rPr lang="cs-CZ" dirty="0"/>
              <a:t>termíny </a:t>
            </a:r>
            <a:r>
              <a:rPr lang="cs-CZ" dirty="0" smtClean="0"/>
              <a:t>JPZ:</a:t>
            </a:r>
            <a:endParaRPr lang="cs-CZ" dirty="0"/>
          </a:p>
          <a:p>
            <a:pPr>
              <a:buNone/>
            </a:pPr>
            <a:r>
              <a:rPr lang="cs-CZ" dirty="0" smtClean="0"/>
              <a:t>				</a:t>
            </a:r>
            <a:r>
              <a:rPr lang="cs-CZ" dirty="0" smtClean="0">
                <a:solidFill>
                  <a:srgbClr val="FF0000"/>
                </a:solidFill>
              </a:rPr>
              <a:t>29</a:t>
            </a:r>
            <a:r>
              <a:rPr lang="cs-CZ" dirty="0">
                <a:solidFill>
                  <a:srgbClr val="FF0000"/>
                </a:solidFill>
              </a:rPr>
              <a:t>. a 30. dubna 2024 </a:t>
            </a:r>
            <a:r>
              <a:rPr lang="cs-CZ" dirty="0"/>
              <a:t>(Po, Út) 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/>
              <a:t>4leté obory vzdělání i víceletá gymnázia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kolo JPZ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od 2. ledna do 15. ledna 2024 - talentové zkoušky do oborů vzdělání skupiny 82 Umění a užité umění</a:t>
            </a:r>
          </a:p>
          <a:p>
            <a:r>
              <a:rPr lang="cs-CZ" dirty="0"/>
              <a:t>od 15. března do 23. dubna 2024 - školní část přijímacích zkoušek pro všechny ostatní střední školy</a:t>
            </a:r>
          </a:p>
          <a:p>
            <a:r>
              <a:rPr lang="cs-CZ" dirty="0"/>
              <a:t>n</a:t>
            </a:r>
            <a:r>
              <a:rPr lang="cs-CZ" dirty="0" smtClean="0"/>
              <a:t>áhradní termín:</a:t>
            </a:r>
            <a:r>
              <a:rPr lang="cs-CZ" dirty="0"/>
              <a:t>od 26. dubna do 5. května 2024 - pro všechny střední školy bez talentové zkoušky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Další důležitá data 1. </a:t>
            </a:r>
            <a:r>
              <a:rPr lang="cs-CZ" dirty="0" smtClean="0"/>
              <a:t>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10., 13. a 14. května 2024 - nahlížení do </a:t>
            </a:r>
            <a:r>
              <a:rPr lang="cs-CZ" dirty="0" smtClean="0"/>
              <a:t>spisu</a:t>
            </a:r>
          </a:p>
          <a:p>
            <a:endParaRPr lang="cs-CZ" dirty="0"/>
          </a:p>
          <a:p>
            <a:r>
              <a:rPr lang="cs-CZ" dirty="0"/>
              <a:t>15. května 2024 - ředitel školy zveřejní </a:t>
            </a:r>
            <a:r>
              <a:rPr lang="cs-CZ" dirty="0" smtClean="0"/>
              <a:t>výsledky </a:t>
            </a:r>
            <a:r>
              <a:rPr lang="cs-CZ" dirty="0"/>
              <a:t>(ve škole a v informačním systému)</a:t>
            </a:r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se budou vykonávat JPZ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Školní části přijímacích zkoušek se konají v jednotlivých středních školách, které je vypisují.</a:t>
            </a:r>
          </a:p>
          <a:p>
            <a:r>
              <a:rPr lang="cs-CZ" dirty="0"/>
              <a:t>Jednotnou přijímací zkoušku (JPZ) budete konat výhradně na některých ze škol, na které se přihlásíte. Školy pro konání JPZ budou určeny systémem a dozvíte se o nich z pozvánek, které Vám pošlou ředitelé škol. Může se stát, že budete konat JPZ i 2x ve stejné škole.</a:t>
            </a:r>
          </a:p>
          <a:p>
            <a:r>
              <a:rPr lang="cs-CZ" dirty="0"/>
              <a:t>Náhradní termín JPZ budete konat ve škole, kde se měl konat termín řádný.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Počet přihlášek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 první kolo přijímacího řízení můžete podat:</a:t>
            </a:r>
          </a:p>
          <a:p>
            <a:r>
              <a:rPr lang="cs-CZ" dirty="0"/>
              <a:t>až </a:t>
            </a:r>
            <a:r>
              <a:rPr lang="cs-CZ" b="1" dirty="0"/>
              <a:t>3 přihlášky do oborů vzdělání bez talentové </a:t>
            </a:r>
            <a:r>
              <a:rPr lang="cs-CZ" dirty="0"/>
              <a:t>zkoušky (maturitní i nematuritní obory),</a:t>
            </a:r>
          </a:p>
          <a:p>
            <a:r>
              <a:rPr lang="cs-CZ" dirty="0"/>
              <a:t>až </a:t>
            </a:r>
            <a:r>
              <a:rPr lang="cs-CZ" b="1" dirty="0"/>
              <a:t>2 přihlášky do oborů vzdělání s talentovou </a:t>
            </a:r>
            <a:r>
              <a:rPr lang="cs-CZ" dirty="0"/>
              <a:t>zkouškou.</a:t>
            </a:r>
          </a:p>
          <a:p>
            <a:r>
              <a:rPr lang="cs-CZ" dirty="0"/>
              <a:t>Pokud jste v listopadu podali 2 přihlášky do oborů s talentovou zkouškou, můžete se v únoru přihlásit do dalších 3 oborů bez talentové zkoušky, budete tedy v přihlášce rovnat do pořadí celkem 5 oborů.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Prioritizace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V přihlášce závazně zvolíte pořadí oborů vzdělání v jednotlivých školách podle Vaší priority.</a:t>
            </a:r>
            <a:endParaRPr lang="cs-CZ" sz="5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1240</TotalTime>
  <Words>424</Words>
  <Application>Microsoft Office PowerPoint</Application>
  <PresentationFormat>Předvádění na obrazovce (4:3)</PresentationFormat>
  <Paragraphs>105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Administrativní</vt:lpstr>
      <vt:lpstr>Přijímací zkoušky na střední školy</vt:lpstr>
      <vt:lpstr>Cermat</vt:lpstr>
      <vt:lpstr>1.kolo JPZ</vt:lpstr>
      <vt:lpstr>1. kolo</vt:lpstr>
      <vt:lpstr>Školní kolo JPZ</vt:lpstr>
      <vt:lpstr>Další důležitá data 1. kola</vt:lpstr>
      <vt:lpstr>Kde se budou vykonávat JPZ</vt:lpstr>
      <vt:lpstr>Počet přihlášek</vt:lpstr>
      <vt:lpstr>Prioritizace</vt:lpstr>
      <vt:lpstr>Prioritizace</vt:lpstr>
      <vt:lpstr>Odvolání</vt:lpstr>
      <vt:lpstr>Vzdání se přijetí v 1. kole</vt:lpstr>
      <vt:lpstr>Podání přihlášky</vt:lpstr>
      <vt:lpstr>1. způsob: Elektronické přihláška</vt:lpstr>
      <vt:lpstr>Elektronické přihláška</vt:lpstr>
      <vt:lpstr>Elektronické přihláška</vt:lpstr>
      <vt:lpstr>Elektronické přihlášky – plusy a mínusy</vt:lpstr>
      <vt:lpstr>2. způsob: Výpis ze systému</vt:lpstr>
      <vt:lpstr>Výpis ze systému</vt:lpstr>
      <vt:lpstr>Výpis ze systému</vt:lpstr>
      <vt:lpstr>Výpis ze systému – plusy a mínusy</vt:lpstr>
      <vt:lpstr>3. Způsob: Papírová přihláška</vt:lpstr>
      <vt:lpstr>Papírová přihláška – plusy a mínusy</vt:lpstr>
      <vt:lpstr>Změny</vt:lpstr>
      <vt:lpstr>2. kolo JPZ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zkoušky na střední školy</dc:title>
  <dc:creator>Uživatel systému Windows</dc:creator>
  <cp:lastModifiedBy>Uživatel systému Windows</cp:lastModifiedBy>
  <cp:revision>10</cp:revision>
  <dcterms:created xsi:type="dcterms:W3CDTF">2023-11-20T14:43:19Z</dcterms:created>
  <dcterms:modified xsi:type="dcterms:W3CDTF">2023-12-05T08:22:00Z</dcterms:modified>
</cp:coreProperties>
</file>