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7" r:id="rId17"/>
    <p:sldId id="279" r:id="rId18"/>
    <p:sldId id="28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85BA3BA-540A-4EC8-98C2-833E3E801310}" type="datetimeFigureOut">
              <a:rPr lang="cs-CZ" smtClean="0"/>
              <a:pPr/>
              <a:t>17.11.2024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94074-342A-43BA-A5A2-82BF7873E2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2024/2025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na střední školy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Nelze se odvolat z důvodu umístění pod čarou</a:t>
            </a:r>
          </a:p>
          <a:p>
            <a:r>
              <a:rPr lang="cs-CZ" sz="4000" dirty="0" smtClean="0"/>
              <a:t>Odvolat se lze pouze v případě narušení JPZ, nedodržení pravidel JPZ atd.</a:t>
            </a:r>
            <a:endParaRPr lang="cs-CZ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Vzdání se přijetí v 1. 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Pokud uchazeč nechce nastoupit na školu, na kterou se dostal – vzdá se přijetí</a:t>
            </a:r>
          </a:p>
          <a:p>
            <a:r>
              <a:rPr lang="cs-CZ" sz="4400" dirty="0" smtClean="0"/>
              <a:t>Tímto postupuje do 2. kola</a:t>
            </a:r>
            <a:endParaRPr lang="cs-CZ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přihlášky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Autofit/>
          </a:bodyPr>
          <a:lstStyle/>
          <a:p>
            <a:r>
              <a:rPr lang="cs-CZ" sz="4000" dirty="0" smtClean="0"/>
              <a:t>3 možnosti podání přihlášky </a:t>
            </a:r>
            <a:r>
              <a:rPr lang="cs-CZ" sz="4000" dirty="0" smtClean="0"/>
              <a:t> </a:t>
            </a:r>
            <a:endParaRPr lang="cs-CZ" sz="4000" dirty="0" smtClean="0"/>
          </a:p>
          <a:p>
            <a:r>
              <a:rPr lang="cs-CZ" sz="4000" dirty="0" smtClean="0"/>
              <a:t>1. </a:t>
            </a:r>
            <a:r>
              <a:rPr lang="cs-CZ" sz="4000" dirty="0" smtClean="0"/>
              <a:t>elektronicky - nejvýhodnější</a:t>
            </a:r>
            <a:endParaRPr lang="cs-CZ" sz="4000" dirty="0" smtClean="0"/>
          </a:p>
          <a:p>
            <a:r>
              <a:rPr lang="cs-CZ" sz="4000" dirty="0" smtClean="0"/>
              <a:t>2. </a:t>
            </a:r>
            <a:r>
              <a:rPr lang="cs-CZ" sz="4000" dirty="0" smtClean="0"/>
              <a:t>podáním výpisu vytištěného z online </a:t>
            </a:r>
            <a:r>
              <a:rPr lang="cs-CZ" sz="4000" dirty="0" smtClean="0"/>
              <a:t>systému</a:t>
            </a:r>
          </a:p>
          <a:p>
            <a:r>
              <a:rPr lang="cs-CZ" sz="4000" dirty="0" smtClean="0"/>
              <a:t>3. papírově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způsob: Elektronické přihláška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Pokud máte elektronickou identitu (bankovní identitu = internetové </a:t>
            </a:r>
            <a:r>
              <a:rPr lang="cs-CZ" sz="3200" dirty="0" smtClean="0"/>
              <a:t>bankovnictví apod.), </a:t>
            </a:r>
            <a:r>
              <a:rPr lang="cs-CZ" sz="3200" dirty="0" smtClean="0"/>
              <a:t>můžete podat přihlášku zcela jednoduše online.</a:t>
            </a:r>
          </a:p>
          <a:p>
            <a:r>
              <a:rPr lang="cs-CZ" sz="3200" dirty="0" smtClean="0"/>
              <a:t>Přihlásíte se do </a:t>
            </a:r>
            <a:r>
              <a:rPr lang="cs-CZ" sz="3200" dirty="0" smtClean="0"/>
              <a:t>systému </a:t>
            </a:r>
            <a:r>
              <a:rPr lang="cs-CZ" sz="3200" dirty="0" err="1" smtClean="0"/>
              <a:t>Dipsy</a:t>
            </a:r>
            <a:r>
              <a:rPr lang="cs-CZ" sz="3200" dirty="0" smtClean="0"/>
              <a:t>, </a:t>
            </a:r>
            <a:r>
              <a:rPr lang="cs-CZ" sz="3200" dirty="0" smtClean="0"/>
              <a:t>ten je napojen na registr obyvatel, díky kterému uvidíte seznam svých dětí, ze kterých vyberete to, které chcete přihlásit. Nevyplňujete už žádné osobní údaje.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přihláška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Uvidíte přehledně dokumenty, které Vámi vybraná škola vyžaduje pro příslušný obor vzdělání doložit k přihlášce. Ty pak nahrajete jako fotky nebo </a:t>
            </a:r>
            <a:r>
              <a:rPr lang="cs-CZ" sz="3200" dirty="0" err="1" smtClean="0"/>
              <a:t>skeny</a:t>
            </a:r>
            <a:r>
              <a:rPr lang="cs-CZ" sz="3200" dirty="0" smtClean="0"/>
              <a:t>.</a:t>
            </a:r>
          </a:p>
          <a:p>
            <a:r>
              <a:rPr lang="cs-CZ" sz="3200" dirty="0" smtClean="0"/>
              <a:t>Potvrdíte odeslání, přijde Vám e-mail s potvrzením a to je vše.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způsob: Výpis ze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Vše vyplníte online, ale bez přihlášení, proto se Vám nebudou </a:t>
            </a:r>
            <a:r>
              <a:rPr lang="cs-CZ" sz="3200" dirty="0" err="1" smtClean="0"/>
              <a:t>předvyplňovat</a:t>
            </a:r>
            <a:r>
              <a:rPr lang="cs-CZ" sz="3200" dirty="0" smtClean="0"/>
              <a:t> údaje z registru obyvatel a musíte všechny </a:t>
            </a:r>
            <a:r>
              <a:rPr lang="cs-CZ" sz="3200" dirty="0" smtClean="0"/>
              <a:t>vyplnit sami. </a:t>
            </a:r>
          </a:p>
          <a:p>
            <a:r>
              <a:rPr lang="cs-CZ" sz="3200" dirty="0" smtClean="0"/>
              <a:t>Nahrajete </a:t>
            </a:r>
            <a:r>
              <a:rPr lang="cs-CZ" sz="3200" dirty="0" smtClean="0"/>
              <a:t>přílohy přihlášky. </a:t>
            </a:r>
            <a:endParaRPr lang="cs-CZ" sz="3200" dirty="0" smtClean="0"/>
          </a:p>
          <a:p>
            <a:r>
              <a:rPr lang="cs-CZ" sz="3200" dirty="0" smtClean="0"/>
              <a:t>Ze </a:t>
            </a:r>
            <a:r>
              <a:rPr lang="cs-CZ" sz="3200" dirty="0" smtClean="0"/>
              <a:t>systému vytisknete výpis přihlášky, podepíšete ho a doručíte na Vámi vybrané školy (poštou, osobně, datovou schránkou).</a:t>
            </a:r>
            <a:endParaRPr 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Způsob: Papírová přihláška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Vytisknout a vyplnit papírovou přihlášku, přiložit všechny přílohy – lékařské potvrzení, kopii vysvědčení, doporučení PPP, diplomy, certifikáty apod.</a:t>
            </a:r>
          </a:p>
          <a:p>
            <a:r>
              <a:rPr lang="cs-CZ" sz="3200" dirty="0" smtClean="0"/>
              <a:t>Poslat doporučeně na každou školu.</a:t>
            </a:r>
          </a:p>
          <a:p>
            <a:r>
              <a:rPr lang="cs-CZ" sz="3200" dirty="0" smtClean="0"/>
              <a:t>Razítko z pošty nejpozději 20.2.2025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POTVRZENÍ OD LÉKAŘE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Potvrzení od lékaře je jako samostatná příloha přihlášky (nepotvrzuje se tedy v přihlášce). </a:t>
            </a:r>
          </a:p>
          <a:p>
            <a:r>
              <a:rPr lang="cs-CZ" b="1" dirty="0" smtClean="0"/>
              <a:t>POZOR, na potvrzení od lékaře musí být správný kód VŠECH oborů vzdělání!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kolo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Pouze pro ty, co nebyli přijati v 1. kole</a:t>
            </a:r>
          </a:p>
          <a:p>
            <a:r>
              <a:rPr lang="cs-CZ" dirty="0" smtClean="0"/>
              <a:t>Termín zahájení 2. kola</a:t>
            </a:r>
          </a:p>
          <a:p>
            <a:r>
              <a:rPr lang="cs-CZ" dirty="0" smtClean="0"/>
              <a:t>20. května 2025 - zveřejnění kompletního seznamu škol vypisujících 2. kolo přijímacího řízení bude na stránkách systému i s volnou kapacitou v jednotlivých oborech vzdělání</a:t>
            </a:r>
          </a:p>
          <a:p>
            <a:r>
              <a:rPr lang="cs-CZ" dirty="0" smtClean="0"/>
              <a:t>Termín podání přihlášek do 2. kola</a:t>
            </a:r>
          </a:p>
          <a:p>
            <a:r>
              <a:rPr lang="cs-CZ" dirty="0" smtClean="0"/>
              <a:t>do 24. května 2025 - podání přihlášek do 2. kola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Cermat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Uvedené informace se týkají novely školského zákona, která by měla platit od </a:t>
            </a:r>
            <a:r>
              <a:rPr lang="cs-CZ" b="1" dirty="0"/>
              <a:t>1. ledna 2024. </a:t>
            </a:r>
            <a:r>
              <a:rPr lang="cs-CZ" dirty="0"/>
              <a:t>Stránky budou průběžně aktualizovány a doplňovány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1.kolo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Termín podání přihlášek do 1. </a:t>
            </a:r>
            <a:r>
              <a:rPr lang="cs-CZ" dirty="0" smtClean="0"/>
              <a:t>kola</a:t>
            </a:r>
          </a:p>
          <a:p>
            <a:pPr lvl="1">
              <a:buNone/>
            </a:pPr>
            <a:endParaRPr lang="cs-CZ" dirty="0"/>
          </a:p>
          <a:p>
            <a:r>
              <a:rPr lang="cs-CZ" sz="2800" b="1" dirty="0"/>
              <a:t>Od 1. února do 20. února </a:t>
            </a:r>
            <a:r>
              <a:rPr lang="cs-CZ" sz="2800" b="1" dirty="0" smtClean="0"/>
              <a:t>2025</a:t>
            </a:r>
            <a:r>
              <a:rPr lang="cs-CZ" sz="2800" b="1" dirty="0"/>
              <a:t> -podání přihlášky do </a:t>
            </a:r>
            <a:r>
              <a:rPr lang="cs-CZ" sz="2800" b="1" u="sng" dirty="0"/>
              <a:t>maturitních i nematuritních oborů</a:t>
            </a:r>
            <a:r>
              <a:rPr lang="cs-CZ" sz="2800" b="1" dirty="0"/>
              <a:t>.</a:t>
            </a:r>
          </a:p>
          <a:p>
            <a:pPr lvl="1"/>
            <a:r>
              <a:rPr lang="cs-CZ" sz="3600" dirty="0" smtClean="0"/>
              <a:t>Lze podat až </a:t>
            </a:r>
            <a:r>
              <a:rPr lang="cs-CZ" sz="3600" b="1" dirty="0" smtClean="0"/>
              <a:t>3 přihlášky </a:t>
            </a:r>
            <a:r>
              <a:rPr lang="cs-CZ" sz="3600" dirty="0" smtClean="0"/>
              <a:t>na obory bez talentové zkoušky – maturitní i nematuritní obory a až </a:t>
            </a:r>
            <a:r>
              <a:rPr lang="cs-CZ" sz="3600" b="1" dirty="0" smtClean="0"/>
              <a:t>2 přihlášky </a:t>
            </a:r>
            <a:r>
              <a:rPr lang="cs-CZ" sz="3600" dirty="0" smtClean="0"/>
              <a:t>na obory vzdělání s talentovou zkouškou</a:t>
            </a:r>
            <a:endParaRPr lang="cs-CZ" sz="36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JPZ: </a:t>
            </a:r>
            <a:endParaRPr lang="cs-CZ" dirty="0" smtClean="0"/>
          </a:p>
          <a:p>
            <a:r>
              <a:rPr lang="cs-CZ" dirty="0" smtClean="0"/>
              <a:t>Čtyřleté maturitní obory: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sz="4000" b="1" dirty="0" smtClean="0">
                <a:solidFill>
                  <a:srgbClr val="FF0000"/>
                </a:solidFill>
              </a:rPr>
              <a:t>11.4.2025(Pá), 14.4.2025(Po)</a:t>
            </a:r>
          </a:p>
          <a:p>
            <a:r>
              <a:rPr lang="cs-CZ" dirty="0" smtClean="0"/>
              <a:t>Víceletá gymnázia:     </a:t>
            </a:r>
            <a:r>
              <a:rPr lang="cs-CZ" sz="4000" b="1" dirty="0" smtClean="0">
                <a:solidFill>
                  <a:srgbClr val="FF0000"/>
                </a:solidFill>
              </a:rPr>
              <a:t>15. a 16. 4. 2025</a:t>
            </a:r>
          </a:p>
          <a:p>
            <a:endParaRPr lang="cs-CZ" sz="4000" b="1" dirty="0" smtClean="0">
              <a:solidFill>
                <a:srgbClr val="FF0000"/>
              </a:solidFill>
            </a:endParaRPr>
          </a:p>
          <a:p>
            <a:r>
              <a:rPr lang="cs-CZ" dirty="0"/>
              <a:t>N</a:t>
            </a:r>
            <a:r>
              <a:rPr lang="cs-CZ" dirty="0" smtClean="0"/>
              <a:t>áhradní </a:t>
            </a:r>
            <a:r>
              <a:rPr lang="cs-CZ" dirty="0"/>
              <a:t>termíny </a:t>
            </a:r>
            <a:r>
              <a:rPr lang="cs-CZ" dirty="0" smtClean="0"/>
              <a:t>JPZ</a:t>
            </a:r>
            <a:r>
              <a:rPr lang="cs-CZ" dirty="0" smtClean="0"/>
              <a:t>: pro všechny</a:t>
            </a:r>
            <a:endParaRPr lang="cs-CZ" dirty="0"/>
          </a:p>
          <a:p>
            <a:pPr>
              <a:buNone/>
            </a:pPr>
            <a:r>
              <a:rPr lang="cs-CZ" dirty="0" smtClean="0"/>
              <a:t>			</a:t>
            </a:r>
            <a:r>
              <a:rPr lang="cs-CZ" sz="4000" b="1" dirty="0" smtClean="0">
                <a:solidFill>
                  <a:srgbClr val="FF0000"/>
                </a:solidFill>
              </a:rPr>
              <a:t>29</a:t>
            </a:r>
            <a:r>
              <a:rPr lang="cs-CZ" sz="4000" b="1" dirty="0">
                <a:solidFill>
                  <a:srgbClr val="FF0000"/>
                </a:solidFill>
              </a:rPr>
              <a:t>. a 30. dubna 2024 </a:t>
            </a:r>
            <a:r>
              <a:rPr lang="cs-CZ" sz="4000" b="1" dirty="0"/>
              <a:t> </a:t>
            </a:r>
            <a:endParaRPr lang="cs-CZ" sz="4000" b="1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kolo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od </a:t>
            </a:r>
            <a:r>
              <a:rPr lang="cs-CZ" sz="4000" b="1" dirty="0"/>
              <a:t>15. března do 23. dubna 2024</a:t>
            </a:r>
            <a:r>
              <a:rPr lang="cs-CZ" sz="4000" dirty="0"/>
              <a:t> - </a:t>
            </a:r>
            <a:r>
              <a:rPr lang="cs-CZ" sz="4000" i="1" u="sng" dirty="0"/>
              <a:t>školní část </a:t>
            </a:r>
            <a:r>
              <a:rPr lang="cs-CZ" sz="4000" dirty="0"/>
              <a:t>přijímacích zkoušek pro </a:t>
            </a:r>
            <a:r>
              <a:rPr lang="cs-CZ" sz="4000" dirty="0" smtClean="0"/>
              <a:t>všechny </a:t>
            </a:r>
            <a:r>
              <a:rPr lang="cs-CZ" sz="4000" dirty="0"/>
              <a:t>střední </a:t>
            </a:r>
            <a:r>
              <a:rPr lang="cs-CZ" sz="4000" dirty="0" smtClean="0"/>
              <a:t>školy včetně </a:t>
            </a:r>
            <a:r>
              <a:rPr lang="cs-CZ" sz="4000" i="1" u="sng" dirty="0" smtClean="0"/>
              <a:t>talentových zkoušek</a:t>
            </a:r>
            <a:r>
              <a:rPr lang="cs-CZ" sz="4000" dirty="0" smtClean="0"/>
              <a:t> na umělecké obory a sportovní školy</a:t>
            </a:r>
            <a:endParaRPr lang="cs-CZ" sz="4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důležitá data 1. </a:t>
            </a:r>
            <a:r>
              <a:rPr lang="cs-CZ" dirty="0" smtClean="0"/>
              <a:t>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12.</a:t>
            </a:r>
            <a:r>
              <a:rPr lang="cs-CZ" dirty="0" smtClean="0"/>
              <a:t> až</a:t>
            </a:r>
            <a:r>
              <a:rPr lang="cs-CZ" dirty="0" smtClean="0"/>
              <a:t> 14. května </a:t>
            </a:r>
            <a:r>
              <a:rPr lang="cs-CZ" dirty="0" smtClean="0"/>
              <a:t>2025</a:t>
            </a:r>
            <a:r>
              <a:rPr lang="cs-CZ" dirty="0" smtClean="0"/>
              <a:t> - nahlížení do spisu</a:t>
            </a:r>
          </a:p>
          <a:p>
            <a:endParaRPr lang="cs-CZ" dirty="0" smtClean="0"/>
          </a:p>
          <a:p>
            <a:r>
              <a:rPr lang="cs-CZ" dirty="0" smtClean="0"/>
              <a:t>15. května </a:t>
            </a:r>
            <a:r>
              <a:rPr lang="cs-CZ" dirty="0" smtClean="0"/>
              <a:t>2025</a:t>
            </a:r>
            <a:r>
              <a:rPr lang="cs-CZ" dirty="0" smtClean="0"/>
              <a:t> - ředitel školy zveřejní výsledky (ve škole a v informačním systému)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budou vykonávat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části přijímacích zkoušek se konají v jednotlivých středních školách, které je vypisují.</a:t>
            </a:r>
          </a:p>
          <a:p>
            <a:r>
              <a:rPr lang="cs-CZ" dirty="0"/>
              <a:t>Jednotnou přijímací zkoušku (JPZ) budete konat výhradně na některých ze škol, na které se přihlásíte. Školy pro konání JPZ budou určeny systémem a dozvíte se o nich z pozvánek, které Vám pošlou ředitelé škol. Může se stát, že budete konat JPZ i 2x ve stejné škole.</a:t>
            </a:r>
          </a:p>
          <a:p>
            <a:r>
              <a:rPr lang="cs-CZ" dirty="0"/>
              <a:t>Náhradní termín JPZ budete konat ve škole, kde se měl konat termín řádný.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Prioritizace</a:t>
            </a:r>
            <a:r>
              <a:rPr lang="cs-CZ" dirty="0" smtClean="0"/>
              <a:t>/Pořadí oborů (škol)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V přihlášce závazně zvolíte pořadí oborů vzdělání v jednotlivých školách podle Vaší priority.</a:t>
            </a:r>
            <a:endParaRPr lang="cs-CZ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Prioritizace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Autofit/>
          </a:bodyPr>
          <a:lstStyle/>
          <a:p>
            <a:r>
              <a:rPr lang="cs-CZ" sz="3200" dirty="0" smtClean="0"/>
              <a:t>Priorita (pořadí) oborů vzdělání v přihlášce nemá vliv na pořadí uchazečů ve výsledkové listině školy.</a:t>
            </a:r>
          </a:p>
          <a:p>
            <a:r>
              <a:rPr lang="cs-CZ" sz="3200" dirty="0" smtClean="0"/>
              <a:t>Priorita má vliv na výběr školy/oboru vzdělání až v případě, kdy se uchazeč umístí "nad čarou" ve více než jedné výsledkové listině.</a:t>
            </a:r>
          </a:p>
          <a:p>
            <a:endParaRPr lang="cs-CZ" sz="3200" dirty="0" smtClean="0"/>
          </a:p>
          <a:p>
            <a:r>
              <a:rPr lang="cs-CZ" sz="3200" dirty="0" smtClean="0"/>
              <a:t>Zvolený obor a pořadí je možné změnit jen do </a:t>
            </a:r>
            <a:r>
              <a:rPr lang="cs-CZ" sz="3200" b="1" dirty="0" smtClean="0"/>
              <a:t>20. února 2025 </a:t>
            </a:r>
            <a:endParaRPr lang="cs-CZ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1274</TotalTime>
  <Words>325</Words>
  <Application>Microsoft Office PowerPoint</Application>
  <PresentationFormat>Předvádění na obrazovce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Přijímací zkoušky na střední školy</vt:lpstr>
      <vt:lpstr>Cermat</vt:lpstr>
      <vt:lpstr>1.kolo JPZ</vt:lpstr>
      <vt:lpstr>1. kolo</vt:lpstr>
      <vt:lpstr>Školní kolo JPZ</vt:lpstr>
      <vt:lpstr>Další důležitá data 1. kola</vt:lpstr>
      <vt:lpstr>Kde se budou vykonávat JPZ</vt:lpstr>
      <vt:lpstr>Prioritizace/Pořadí oborů (škol)</vt:lpstr>
      <vt:lpstr>Prioritizace</vt:lpstr>
      <vt:lpstr>Odvolání</vt:lpstr>
      <vt:lpstr>Vzdání se přijetí v 1. kole</vt:lpstr>
      <vt:lpstr>Podání přihlášky</vt:lpstr>
      <vt:lpstr>1. způsob: Elektronické přihláška</vt:lpstr>
      <vt:lpstr>Elektronické přihláška</vt:lpstr>
      <vt:lpstr>2. způsob: Výpis ze systému</vt:lpstr>
      <vt:lpstr>3. Způsob: Papírová přihláška</vt:lpstr>
      <vt:lpstr>POTVRZENÍ OD LÉKAŘE</vt:lpstr>
      <vt:lpstr>2. kolo JPZ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na střední školy</dc:title>
  <dc:creator>Uživatel systému Windows</dc:creator>
  <cp:lastModifiedBy>Uživatel systému Windows</cp:lastModifiedBy>
  <cp:revision>15</cp:revision>
  <dcterms:created xsi:type="dcterms:W3CDTF">2023-11-20T14:43:19Z</dcterms:created>
  <dcterms:modified xsi:type="dcterms:W3CDTF">2024-11-17T14:58:29Z</dcterms:modified>
</cp:coreProperties>
</file>